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57" r:id="rId4"/>
    <p:sldId id="289" r:id="rId5"/>
    <p:sldId id="258" r:id="rId6"/>
    <p:sldId id="259" r:id="rId7"/>
    <p:sldId id="261" r:id="rId8"/>
    <p:sldId id="260" r:id="rId9"/>
    <p:sldId id="262" r:id="rId10"/>
    <p:sldId id="265" r:id="rId11"/>
    <p:sldId id="263" r:id="rId12"/>
    <p:sldId id="266" r:id="rId13"/>
    <p:sldId id="292" r:id="rId14"/>
    <p:sldId id="293" r:id="rId15"/>
    <p:sldId id="275" r:id="rId16"/>
    <p:sldId id="276" r:id="rId17"/>
    <p:sldId id="277" r:id="rId18"/>
    <p:sldId id="269" r:id="rId19"/>
    <p:sldId id="285" r:id="rId20"/>
    <p:sldId id="270" r:id="rId21"/>
    <p:sldId id="286" r:id="rId22"/>
    <p:sldId id="271" r:id="rId23"/>
    <p:sldId id="287" r:id="rId24"/>
    <p:sldId id="283" r:id="rId25"/>
    <p:sldId id="291" r:id="rId26"/>
    <p:sldId id="288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60"/>
  </p:normalViewPr>
  <p:slideViewPr>
    <p:cSldViewPr>
      <p:cViewPr varScale="1">
        <p:scale>
          <a:sx n="68" d="100"/>
          <a:sy n="68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361FA-DA5C-44E9-AEAF-B35BB91E0CB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F5102-65A1-411C-B944-AE964439B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2F35-C274-41A2-B75E-5E2C9CD64C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2F35-C274-41A2-B75E-5E2C9CD64C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2F35-C274-41A2-B75E-5E2C9CD64C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F5102-65A1-411C-B944-AE964439BD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F5102-65A1-411C-B944-AE964439BD5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F5102-65A1-411C-B944-AE964439BD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C3E9-3C7B-4155-A52E-7D76F6C9403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3B7D-019F-4D19-992A-E376414BCB5A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D0CB-2E81-4BD6-B6F8-AC4281F56E43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6148-F774-420F-B121-CE8962F09468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4C63-99E6-4250-B7BA-81216EF000BE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E322-05E1-4D86-89FD-17A014738F43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3C5-9DAF-415C-83AE-BE2565244120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9A6-5B9D-43C9-93C3-209759FF2004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7172-8B30-468B-9F91-232992D97D1B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9402-FDC0-4C0B-945B-E86FB6DA6EC7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9717-E55F-463D-A446-3E5248496034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0EE1-0770-45B3-B78B-D71AAD6973D7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16C1B-A3D4-4AF7-91A3-B3A2997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video" Target="file:///G:\drc_314\stair_up.wmv" TargetMode="External"/><Relationship Id="rId7" Type="http://schemas.openxmlformats.org/officeDocument/2006/relationships/image" Target="../media/image19.png"/><Relationship Id="rId2" Type="http://schemas.openxmlformats.org/officeDocument/2006/relationships/video" Target="file:///G:\drc_314\ramp_down.wmv" TargetMode="External"/><Relationship Id="rId1" Type="http://schemas.openxmlformats.org/officeDocument/2006/relationships/video" Target="file:///G:\drc_314\ramp_up.wmv" TargetMode="Externa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video" Target="file:///G:\drc_314\rubble1_2x.wmv" TargetMode="Externa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rc_314\walk_top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rc_314\ladder_w_push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rc_314\manip_teleop.wmv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rc_314\iros_mov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Optimization-Based Full Body Control for the DARPA Robotics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err="1" smtClean="0"/>
              <a:t>Siyuan</a:t>
            </a:r>
            <a:r>
              <a:rPr lang="en-US" dirty="0" smtClean="0"/>
              <a:t> </a:t>
            </a:r>
            <a:r>
              <a:rPr lang="en-US" dirty="0" err="1" smtClean="0"/>
              <a:t>Feng</a:t>
            </a:r>
            <a:endParaRPr lang="en-US" dirty="0" smtClean="0"/>
          </a:p>
          <a:p>
            <a:r>
              <a:rPr lang="en-US" dirty="0" smtClean="0"/>
              <a:t>Mar. 14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87700"/>
            <a:ext cx="533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Inverse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Uses desired motions from the high level controller and estimated robot states to compute target acceleration      with feedback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2228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733800"/>
            <a:ext cx="61691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Inverse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 Cost function:</a:t>
            </a:r>
          </a:p>
          <a:p>
            <a:pPr lvl="1"/>
            <a:r>
              <a:rPr lang="en-US" sz="2600" dirty="0" smtClean="0"/>
              <a:t>Target </a:t>
            </a:r>
            <a:r>
              <a:rPr lang="en-US" sz="2600" dirty="0" err="1" smtClean="0"/>
              <a:t>CoM</a:t>
            </a:r>
            <a:r>
              <a:rPr lang="en-US" sz="2600" dirty="0" smtClean="0"/>
              <a:t> / torso / limb acceleration        tracking</a:t>
            </a:r>
          </a:p>
          <a:p>
            <a:pPr lvl="1"/>
            <a:r>
              <a:rPr lang="en-US" sz="2600" dirty="0" err="1" smtClean="0"/>
              <a:t>CoP</a:t>
            </a:r>
            <a:r>
              <a:rPr lang="en-US" sz="2600" dirty="0" smtClean="0"/>
              <a:t> tracking </a:t>
            </a:r>
          </a:p>
          <a:p>
            <a:pPr lvl="1"/>
            <a:r>
              <a:rPr lang="en-US" sz="2600" dirty="0" smtClean="0"/>
              <a:t>Weight distribution</a:t>
            </a:r>
          </a:p>
          <a:p>
            <a:pPr lvl="1"/>
            <a:r>
              <a:rPr lang="en-US" sz="2600" dirty="0" smtClean="0"/>
              <a:t>Change in torque and force</a:t>
            </a:r>
          </a:p>
          <a:p>
            <a:pPr lvl="1"/>
            <a:r>
              <a:rPr lang="en-US" sz="2600" dirty="0" smtClean="0"/>
              <a:t>Regularization</a:t>
            </a:r>
          </a:p>
          <a:p>
            <a:r>
              <a:rPr lang="en-US" sz="3000" dirty="0" smtClean="0"/>
              <a:t>Constraints:</a:t>
            </a:r>
          </a:p>
          <a:p>
            <a:pPr lvl="1"/>
            <a:r>
              <a:rPr lang="en-US" sz="2600" dirty="0" smtClean="0"/>
              <a:t>Equations of motion</a:t>
            </a:r>
          </a:p>
          <a:p>
            <a:pPr lvl="1"/>
            <a:r>
              <a:rPr lang="en-US" sz="2600" dirty="0" err="1" smtClean="0"/>
              <a:t>CoP</a:t>
            </a:r>
            <a:r>
              <a:rPr lang="en-US" sz="2600" dirty="0" smtClean="0"/>
              <a:t> within the support polygon</a:t>
            </a:r>
          </a:p>
          <a:p>
            <a:pPr lvl="1"/>
            <a:r>
              <a:rPr lang="en-US" sz="2600" dirty="0" smtClean="0"/>
              <a:t>Torque limits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455428" cy="46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3409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its own state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Integrate to get </a:t>
            </a:r>
          </a:p>
          <a:p>
            <a:r>
              <a:rPr lang="en-US" dirty="0" smtClean="0"/>
              <a:t>Uses desired motions from high level controller and internal states to compute target velocity with feedback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24246"/>
            <a:ext cx="533400" cy="40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1219200" cy="5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95600"/>
            <a:ext cx="533400" cy="40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062" y="4876800"/>
            <a:ext cx="3880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State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kinematic filter (EKF) just for pelvis position and velocity estimation</a:t>
            </a:r>
          </a:p>
          <a:p>
            <a:r>
              <a:rPr lang="en-US" dirty="0" smtClean="0"/>
              <a:t>Process model: based on IMU’s acceleration measurement</a:t>
            </a:r>
          </a:p>
          <a:p>
            <a:r>
              <a:rPr lang="en-US" dirty="0" smtClean="0"/>
              <a:t>Observation model: assumes known stationary contact and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Related works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Low level controller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Inverse dynamics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Inverse kinematics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 estimation</a:t>
            </a:r>
          </a:p>
          <a:p>
            <a:r>
              <a:rPr lang="en-US" dirty="0" smtClean="0"/>
              <a:t>High level controller</a:t>
            </a:r>
          </a:p>
          <a:p>
            <a:pPr lvl="1"/>
            <a:r>
              <a:rPr lang="en-US" dirty="0" smtClean="0"/>
              <a:t>Walking</a:t>
            </a:r>
          </a:p>
          <a:p>
            <a:pPr lvl="1"/>
            <a:r>
              <a:rPr lang="en-US" dirty="0" smtClean="0"/>
              <a:t>Ladder climbing</a:t>
            </a:r>
          </a:p>
          <a:p>
            <a:pPr lvl="1"/>
            <a:r>
              <a:rPr lang="en-US" dirty="0" smtClean="0"/>
              <a:t>Manipulation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Discussions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6A92-6EC7-4F36-A820-5B56392446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Simulated walking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ramp_u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200" y="1066800"/>
            <a:ext cx="3352800" cy="2514600"/>
          </a:xfrm>
          <a:prstGeom prst="rect">
            <a:avLst/>
          </a:prstGeom>
        </p:spPr>
      </p:pic>
      <p:pic>
        <p:nvPicPr>
          <p:cNvPr id="11" name="ramp_down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181600" y="1066800"/>
            <a:ext cx="3352800" cy="2514600"/>
          </a:xfrm>
          <a:prstGeom prst="rect">
            <a:avLst/>
          </a:prstGeom>
        </p:spPr>
      </p:pic>
      <p:pic>
        <p:nvPicPr>
          <p:cNvPr id="12" name="stair_up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38200" y="3810000"/>
            <a:ext cx="3352800" cy="2514600"/>
          </a:xfrm>
          <a:prstGeom prst="rect">
            <a:avLst/>
          </a:prstGeom>
        </p:spPr>
      </p:pic>
      <p:pic>
        <p:nvPicPr>
          <p:cNvPr id="13" name="rubble1_2x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5181600" y="38100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Optimizing </a:t>
            </a:r>
            <a:r>
              <a:rPr lang="en-US" dirty="0" err="1" smtClean="0"/>
              <a:t>CoM</a:t>
            </a:r>
            <a:r>
              <a:rPr lang="en-US" dirty="0" smtClean="0"/>
              <a:t> trajectory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Generates </a:t>
            </a:r>
            <a:r>
              <a:rPr lang="en-US" sz="2800" dirty="0" err="1" smtClean="0"/>
              <a:t>CoM</a:t>
            </a:r>
            <a:r>
              <a:rPr lang="en-US" sz="2800" dirty="0" smtClean="0"/>
              <a:t> trajectory for a point mass model with Differential Dynamic Programming (DDP)</a:t>
            </a:r>
          </a:p>
          <a:p>
            <a:r>
              <a:rPr lang="en-US" sz="2800" dirty="0" smtClean="0"/>
              <a:t>Uses a nonlinear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C639-20F7-449B-82D6-71E8347D6E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352800"/>
            <a:ext cx="2514600" cy="2409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856800"/>
            <a:ext cx="3107422" cy="530138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475924"/>
            <a:ext cx="2667000" cy="579073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6A92-6EC7-4F36-A820-5B56392446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000001" cy="3000000"/>
          </a:xfrm>
          <a:prstGeom prst="rect">
            <a:avLst/>
          </a:prstGeom>
        </p:spPr>
      </p:pic>
      <p:pic>
        <p:nvPicPr>
          <p:cNvPr id="6" name="Picture 5" descr="x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4000001" cy="3000000"/>
          </a:xfrm>
          <a:prstGeom prst="rect">
            <a:avLst/>
          </a:prstGeom>
        </p:spPr>
      </p:pic>
      <p:pic>
        <p:nvPicPr>
          <p:cNvPr id="7" name="Picture 6" descr="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599" y="457200"/>
            <a:ext cx="4000001" cy="3000000"/>
          </a:xfrm>
          <a:prstGeom prst="rect">
            <a:avLst/>
          </a:prstGeom>
        </p:spPr>
      </p:pic>
      <p:pic>
        <p:nvPicPr>
          <p:cNvPr id="8" name="Picture 7" descr="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553200"/>
            <a:ext cx="4000001" cy="30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2362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t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229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 </a:t>
            </a:r>
            <a:r>
              <a:rPr lang="en-US" sz="3200" dirty="0" err="1" smtClean="0"/>
              <a:t>vs</a:t>
            </a:r>
            <a:r>
              <a:rPr lang="en-US" sz="3200" dirty="0" smtClean="0"/>
              <a:t> t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2006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 </a:t>
            </a:r>
            <a:r>
              <a:rPr lang="en-US" sz="3200" dirty="0" err="1" smtClean="0"/>
              <a:t>vs</a:t>
            </a:r>
            <a:r>
              <a:rPr lang="en-US" sz="3200" dirty="0" smtClean="0"/>
              <a:t> t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45206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</a:t>
            </a:r>
            <a:r>
              <a:rPr lang="en-US" sz="3200" dirty="0" err="1" smtClean="0"/>
              <a:t>vs</a:t>
            </a:r>
            <a:r>
              <a:rPr lang="en-US" sz="3200" dirty="0" smtClean="0"/>
              <a:t> y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Atlas static walking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walk_to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58800" y="15240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Atlas static walking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 step selection is entirely manual based on a live camera stream. </a:t>
            </a:r>
          </a:p>
          <a:p>
            <a:r>
              <a:rPr lang="en-US" dirty="0" smtClean="0"/>
              <a:t>Toe off is needed for stepping up or long stride</a:t>
            </a:r>
          </a:p>
          <a:p>
            <a:r>
              <a:rPr lang="en-US" dirty="0" smtClean="0"/>
              <a:t>Ankle is purely torque controlled</a:t>
            </a:r>
          </a:p>
          <a:p>
            <a:r>
              <a:rPr lang="en-US" dirty="0" smtClean="0"/>
              <a:t>Integrators</a:t>
            </a:r>
          </a:p>
          <a:p>
            <a:pPr lvl="1"/>
            <a:r>
              <a:rPr lang="en-US" dirty="0" err="1" smtClean="0"/>
              <a:t>CoM</a:t>
            </a:r>
            <a:endParaRPr lang="en-US" dirty="0" smtClean="0"/>
          </a:p>
          <a:p>
            <a:pPr lvl="1"/>
            <a:r>
              <a:rPr lang="en-US" dirty="0" smtClean="0"/>
              <a:t>Swing foot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want a generalized </a:t>
            </a:r>
          </a:p>
          <a:p>
            <a:pPr>
              <a:buNone/>
            </a:pPr>
            <a:r>
              <a:rPr lang="en-US" sz="2800" dirty="0" smtClean="0"/>
              <a:t>	controller that works </a:t>
            </a:r>
          </a:p>
          <a:p>
            <a:pPr>
              <a:buNone/>
            </a:pPr>
            <a:r>
              <a:rPr lang="en-US" sz="2800" dirty="0" smtClean="0"/>
              <a:t>	for a variety of tasks.</a:t>
            </a:r>
          </a:p>
          <a:p>
            <a:r>
              <a:rPr lang="en-US" sz="2800" dirty="0" smtClean="0"/>
              <a:t>This is a complex optimization</a:t>
            </a:r>
          </a:p>
          <a:p>
            <a:pPr>
              <a:buNone/>
            </a:pPr>
            <a:r>
              <a:rPr lang="en-US" sz="2800" dirty="0" smtClean="0"/>
              <a:t>	problem, so we factor it into </a:t>
            </a:r>
          </a:p>
          <a:p>
            <a:pPr>
              <a:buNone/>
            </a:pPr>
            <a:r>
              <a:rPr lang="en-US" sz="2800" dirty="0" smtClean="0"/>
              <a:t>	two stages.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6A92-6EC7-4F36-A820-5B5639244679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E:\Dropbox\irso14_pic\manip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2476500" cy="2476500"/>
          </a:xfrm>
          <a:prstGeom prst="rect">
            <a:avLst/>
          </a:prstGeom>
          <a:noFill/>
        </p:spPr>
      </p:pic>
      <p:pic>
        <p:nvPicPr>
          <p:cNvPr id="2051" name="Picture 3" descr="E:\Dropbox\irso14_pic\walk_ladder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838200"/>
            <a:ext cx="24765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Atlas ladder climbing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ladder_w_push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82600" y="15240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Atlas ladder climbing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Foot / hand reposition is scripted, but final adjustment is done by the operator.</a:t>
            </a:r>
          </a:p>
          <a:p>
            <a:r>
              <a:rPr lang="en-US" dirty="0" smtClean="0"/>
              <a:t>Intentionally leaning on railings to stop yaw rotation</a:t>
            </a:r>
          </a:p>
          <a:p>
            <a:r>
              <a:rPr lang="en-US" dirty="0" smtClean="0"/>
              <a:t>More kinematic constraint management due to tight spacing between </a:t>
            </a:r>
            <a:r>
              <a:rPr lang="en-US" dirty="0" smtClean="0"/>
              <a:t>railings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Atlas full body manipulation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manip_teleo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2600" y="15240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Remarks about our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2-stage setup made concurrent development for multiple tasks possible.</a:t>
            </a:r>
          </a:p>
          <a:p>
            <a:r>
              <a:rPr lang="en-US" dirty="0" smtClean="0"/>
              <a:t>The low level controller is generic enough and seems to be effective for the 3 tasks.</a:t>
            </a:r>
          </a:p>
          <a:p>
            <a:r>
              <a:rPr lang="en-US" dirty="0" smtClean="0"/>
              <a:t>Inconsistency between IK and ID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bias either solution to the </a:t>
            </a:r>
            <a:r>
              <a:rPr lang="en-US" dirty="0" smtClean="0"/>
              <a:t>other’s</a:t>
            </a:r>
            <a:endParaRPr lang="en-US" dirty="0" smtClean="0"/>
          </a:p>
          <a:p>
            <a:pPr lvl="1"/>
            <a:r>
              <a:rPr lang="en-US" dirty="0" smtClean="0"/>
              <a:t>Empirically </a:t>
            </a:r>
            <a:r>
              <a:rPr lang="en-US" dirty="0" smtClean="0"/>
              <a:t>consistent without constraint violation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to reason about the future to steer away from constraints -&gt; can’t be solved at this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Remarks about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Going slow made things much easier</a:t>
            </a:r>
          </a:p>
          <a:p>
            <a:pPr lvl="1"/>
            <a:r>
              <a:rPr lang="en-US" dirty="0" smtClean="0"/>
              <a:t>Can use integrators</a:t>
            </a:r>
          </a:p>
          <a:p>
            <a:pPr lvl="1"/>
            <a:r>
              <a:rPr lang="en-US" dirty="0" smtClean="0"/>
              <a:t>Delay is not a big deal</a:t>
            </a:r>
          </a:p>
          <a:p>
            <a:r>
              <a:rPr lang="en-US" dirty="0" smtClean="0"/>
              <a:t>Position and torque sensing are pre-transmission</a:t>
            </a:r>
          </a:p>
          <a:p>
            <a:pPr lvl="1"/>
            <a:r>
              <a:rPr lang="en-US" dirty="0" smtClean="0"/>
              <a:t>FK has much more error</a:t>
            </a:r>
          </a:p>
          <a:p>
            <a:pPr lvl="1"/>
            <a:r>
              <a:rPr lang="en-US" dirty="0" smtClean="0"/>
              <a:t>Joint friction is not measured at all</a:t>
            </a:r>
          </a:p>
          <a:p>
            <a:r>
              <a:rPr lang="en-US" dirty="0" smtClean="0"/>
              <a:t>Terms we used in the joint servos</a:t>
            </a:r>
          </a:p>
          <a:p>
            <a:pPr lvl="1"/>
            <a:r>
              <a:rPr lang="en-US" dirty="0" err="1" smtClean="0"/>
              <a:t>k_q_p</a:t>
            </a:r>
            <a:r>
              <a:rPr lang="en-US" dirty="0" smtClean="0"/>
              <a:t>, </a:t>
            </a:r>
            <a:r>
              <a:rPr lang="en-US" dirty="0" err="1" smtClean="0"/>
              <a:t>k_qd_p</a:t>
            </a:r>
            <a:endParaRPr lang="en-US" dirty="0" smtClean="0"/>
          </a:p>
          <a:p>
            <a:pPr lvl="1"/>
            <a:r>
              <a:rPr lang="en-US" dirty="0" err="1" smtClean="0"/>
              <a:t>k_f_p</a:t>
            </a:r>
            <a:r>
              <a:rPr lang="en-US" dirty="0" smtClean="0"/>
              <a:t>, </a:t>
            </a:r>
            <a:r>
              <a:rPr lang="en-US" dirty="0" err="1" smtClean="0"/>
              <a:t>ff_qd</a:t>
            </a:r>
            <a:r>
              <a:rPr lang="en-US" dirty="0" smtClean="0"/>
              <a:t> is transformed by moment arm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Try to model modeling errors  / better state estimation</a:t>
            </a:r>
          </a:p>
          <a:p>
            <a:r>
              <a:rPr lang="en-US" dirty="0" smtClean="0"/>
              <a:t>High level controller</a:t>
            </a:r>
          </a:p>
          <a:p>
            <a:pPr lvl="1"/>
            <a:r>
              <a:rPr lang="en-US" dirty="0" smtClean="0"/>
              <a:t>Include angular momentum</a:t>
            </a:r>
          </a:p>
          <a:p>
            <a:pPr lvl="1"/>
            <a:r>
              <a:rPr lang="en-US" dirty="0" smtClean="0"/>
              <a:t>Re-optimize step timing and location based on current state</a:t>
            </a:r>
          </a:p>
          <a:p>
            <a:r>
              <a:rPr lang="en-US" dirty="0" smtClean="0"/>
              <a:t>Low level controller</a:t>
            </a:r>
          </a:p>
          <a:p>
            <a:pPr lvl="1"/>
            <a:r>
              <a:rPr lang="en-US" dirty="0" smtClean="0"/>
              <a:t>Coordinate IK and ID better</a:t>
            </a:r>
          </a:p>
          <a:p>
            <a:pPr lvl="1"/>
            <a:r>
              <a:rPr lang="en-US" smtClean="0"/>
              <a:t>Add </a:t>
            </a:r>
            <a:r>
              <a:rPr lang="en-US" dirty="0" smtClean="0"/>
              <a:t>a notion of future in QPs through </a:t>
            </a:r>
            <a:r>
              <a:rPr lang="en-US" smtClean="0"/>
              <a:t>value </a:t>
            </a:r>
            <a:r>
              <a:rPr lang="en-US" smtClean="0"/>
              <a:t>function</a:t>
            </a:r>
          </a:p>
          <a:p>
            <a:pPr lvl="1"/>
            <a:r>
              <a:rPr lang="en-US" smtClean="0"/>
              <a:t>Valve command in ID?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819400" y="254000"/>
            <a:ext cx="14288" cy="6132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7188" y="0"/>
            <a:ext cx="2046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/>
              <a:t>NOW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179888" y="0"/>
            <a:ext cx="3275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/>
              <a:t>FUTURE</a:t>
            </a:r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3067050" y="2360613"/>
            <a:ext cx="5792788" cy="2339975"/>
          </a:xfrm>
          <a:custGeom>
            <a:avLst/>
            <a:gdLst/>
            <a:ahLst/>
            <a:cxnLst>
              <a:cxn ang="0">
                <a:pos x="0" y="1154"/>
              </a:cxn>
              <a:cxn ang="0">
                <a:pos x="1037" y="711"/>
              </a:cxn>
              <a:cxn ang="0">
                <a:pos x="1994" y="1393"/>
              </a:cxn>
              <a:cxn ang="0">
                <a:pos x="3385" y="223"/>
              </a:cxn>
              <a:cxn ang="0">
                <a:pos x="3580" y="55"/>
              </a:cxn>
            </a:cxnLst>
            <a:rect l="0" t="0" r="r" b="b"/>
            <a:pathLst>
              <a:path w="3649" h="1474">
                <a:moveTo>
                  <a:pt x="0" y="1154"/>
                </a:moveTo>
                <a:cubicBezTo>
                  <a:pt x="352" y="912"/>
                  <a:pt x="705" y="671"/>
                  <a:pt x="1037" y="711"/>
                </a:cubicBezTo>
                <a:cubicBezTo>
                  <a:pt x="1369" y="751"/>
                  <a:pt x="1603" y="1474"/>
                  <a:pt x="1994" y="1393"/>
                </a:cubicBezTo>
                <a:cubicBezTo>
                  <a:pt x="2385" y="1312"/>
                  <a:pt x="3121" y="446"/>
                  <a:pt x="3385" y="223"/>
                </a:cubicBezTo>
                <a:cubicBezTo>
                  <a:pt x="3649" y="0"/>
                  <a:pt x="3614" y="27"/>
                  <a:pt x="3580" y="55"/>
                </a:cubicBezTo>
              </a:path>
            </a:pathLst>
          </a:custGeom>
          <a:noFill/>
          <a:ln w="76200" cap="flat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2667000" y="4267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88939" y="4572000"/>
            <a:ext cx="1284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/>
              <a:t>QP</a:t>
            </a:r>
            <a:endParaRPr lang="el-GR" sz="6000" dirty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969125" y="4572000"/>
            <a:ext cx="1793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/>
              <a:t>DDP</a:t>
            </a:r>
            <a:endParaRPr lang="el-GR" sz="6000" dirty="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54061" y="5486400"/>
            <a:ext cx="1931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Full model</a:t>
            </a:r>
            <a:endParaRPr lang="en-US" sz="3200" dirty="0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477000" y="5486400"/>
            <a:ext cx="246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Simple model</a:t>
            </a:r>
            <a:endParaRPr lang="en-US" sz="3200" dirty="0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 flipV="1">
            <a:off x="3047999" y="4572000"/>
            <a:ext cx="76199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6A92-6EC7-4F36-A820-5B56392446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371600"/>
            <a:ext cx="1493163" cy="2057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038600"/>
            <a:ext cx="647700" cy="2143579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1" y="2361052"/>
            <a:ext cx="1676399" cy="1448948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iros_mov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Reference motion generation (Long term)</a:t>
            </a:r>
          </a:p>
          <a:p>
            <a:pPr lvl="1"/>
            <a:r>
              <a:rPr lang="en-US" dirty="0" smtClean="0"/>
              <a:t>Preview control</a:t>
            </a:r>
          </a:p>
          <a:p>
            <a:pPr lvl="1"/>
            <a:r>
              <a:rPr lang="en-US" dirty="0" smtClean="0"/>
              <a:t>Full dynamic programming</a:t>
            </a:r>
          </a:p>
          <a:p>
            <a:pPr lvl="1"/>
            <a:r>
              <a:rPr lang="en-US" dirty="0" smtClean="0"/>
              <a:t>RHC with foot step adjustment</a:t>
            </a:r>
          </a:p>
          <a:p>
            <a:r>
              <a:rPr lang="en-US" dirty="0" smtClean="0"/>
              <a:t>Floating base inverse dynamics (Instantaneous)</a:t>
            </a:r>
          </a:p>
          <a:p>
            <a:pPr lvl="1"/>
            <a:r>
              <a:rPr lang="en-US" dirty="0" smtClean="0"/>
              <a:t>Prioritized inverse dynamics</a:t>
            </a:r>
          </a:p>
          <a:p>
            <a:pPr lvl="1"/>
            <a:r>
              <a:rPr lang="en-US" dirty="0" smtClean="0"/>
              <a:t>Reduced model using </a:t>
            </a:r>
            <a:r>
              <a:rPr lang="en-US" dirty="0" err="1" smtClean="0"/>
              <a:t>CoM</a:t>
            </a:r>
            <a:r>
              <a:rPr lang="en-US" dirty="0" smtClean="0"/>
              <a:t> and angular momentum</a:t>
            </a:r>
          </a:p>
          <a:p>
            <a:pPr lvl="1"/>
            <a:r>
              <a:rPr lang="en-US" dirty="0" smtClean="0"/>
              <a:t>Orthogonal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6A92-6EC7-4F36-A820-5B56392446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Related works</a:t>
            </a:r>
          </a:p>
          <a:p>
            <a:r>
              <a:rPr lang="en-US" dirty="0" smtClean="0"/>
              <a:t>Low level controller</a:t>
            </a:r>
          </a:p>
          <a:p>
            <a:pPr lvl="1"/>
            <a:r>
              <a:rPr lang="en-US" dirty="0" smtClean="0"/>
              <a:t>Inverse dynamics</a:t>
            </a:r>
          </a:p>
          <a:p>
            <a:pPr lvl="1"/>
            <a:r>
              <a:rPr lang="en-US" dirty="0" smtClean="0"/>
              <a:t>Inverse kinematics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 estimation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 level controller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Walking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Ladder climbing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Manipulation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Discussions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Content Placeholder 66" descr="sy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7162800" cy="4873152"/>
          </a:xfrm>
        </p:spPr>
      </p:pic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Low level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Both inverse dynamics and inverse kinematics</a:t>
            </a:r>
          </a:p>
          <a:p>
            <a:pPr lvl="1"/>
            <a:r>
              <a:rPr lang="en-US" sz="2400" dirty="0" smtClean="0"/>
              <a:t>ID for compliance</a:t>
            </a:r>
          </a:p>
          <a:p>
            <a:pPr lvl="1"/>
            <a:r>
              <a:rPr lang="en-US" sz="2400" dirty="0" smtClean="0"/>
              <a:t>IK to battle </a:t>
            </a:r>
            <a:r>
              <a:rPr lang="en-US" sz="2400" dirty="0" smtClean="0"/>
              <a:t>modeling errors</a:t>
            </a:r>
            <a:endParaRPr lang="en-US" sz="2400" dirty="0" smtClean="0"/>
          </a:p>
          <a:p>
            <a:r>
              <a:rPr lang="en-US" sz="2800" dirty="0" smtClean="0"/>
              <a:t>ID and IK are formulated as quadratic programming problems optimizing for the current time step.</a:t>
            </a:r>
          </a:p>
          <a:p>
            <a:r>
              <a:rPr lang="en-US" sz="2800" dirty="0" smtClean="0"/>
              <a:t>Based on the full model (floating base)</a:t>
            </a:r>
          </a:p>
          <a:p>
            <a:pPr lvl="1"/>
            <a:r>
              <a:rPr lang="en-US" sz="2400" dirty="0" smtClean="0"/>
              <a:t>Have control over full state</a:t>
            </a:r>
          </a:p>
          <a:p>
            <a:pPr lvl="1"/>
            <a:r>
              <a:rPr lang="en-US" sz="2400" dirty="0" smtClean="0"/>
              <a:t>Easy to specify constraints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600"/>
            <a:ext cx="359819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QP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800600"/>
            <a:ext cx="3409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4391025"/>
            <a:ext cx="1800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371600"/>
            <a:ext cx="36011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378142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Cost function: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69409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row represents an objective: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C1B-A3D4-4AF7-91A3-B3A299752C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606</Words>
  <Application>Microsoft Office PowerPoint</Application>
  <PresentationFormat>On-screen Show (4:3)</PresentationFormat>
  <Paragraphs>163</Paragraphs>
  <Slides>27</Slides>
  <Notes>6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Optimization-Based Full Body Control for the DARPA Robotics Challenge</vt:lpstr>
      <vt:lpstr>Introduction</vt:lpstr>
      <vt:lpstr>Slide 3</vt:lpstr>
      <vt:lpstr>Slide 4</vt:lpstr>
      <vt:lpstr>Related works</vt:lpstr>
      <vt:lpstr>Outline</vt:lpstr>
      <vt:lpstr>Slide 7</vt:lpstr>
      <vt:lpstr>Low level controller</vt:lpstr>
      <vt:lpstr>QP formulation</vt:lpstr>
      <vt:lpstr>Inverse dynamics</vt:lpstr>
      <vt:lpstr>Inverse dynamics</vt:lpstr>
      <vt:lpstr>Inverse kinematics</vt:lpstr>
      <vt:lpstr>State estimation</vt:lpstr>
      <vt:lpstr>Outline</vt:lpstr>
      <vt:lpstr>Slide 15</vt:lpstr>
      <vt:lpstr>Optimizing CoM trajectory </vt:lpstr>
      <vt:lpstr>Slide 17</vt:lpstr>
      <vt:lpstr>Atlas static walking</vt:lpstr>
      <vt:lpstr>Atlas static walking</vt:lpstr>
      <vt:lpstr>Atlas ladder climbing</vt:lpstr>
      <vt:lpstr>Atlas ladder climbing</vt:lpstr>
      <vt:lpstr>Atlas full body manipulation</vt:lpstr>
      <vt:lpstr>Remarks about our controller</vt:lpstr>
      <vt:lpstr>Remarks about Atlas</vt:lpstr>
      <vt:lpstr>Next step</vt:lpstr>
      <vt:lpstr>Questions?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sfeng</dc:creator>
  <cp:lastModifiedBy>sfeng</cp:lastModifiedBy>
  <cp:revision>332</cp:revision>
  <dcterms:created xsi:type="dcterms:W3CDTF">2014-03-11T15:22:23Z</dcterms:created>
  <dcterms:modified xsi:type="dcterms:W3CDTF">2014-03-13T22:53:25Z</dcterms:modified>
</cp:coreProperties>
</file>